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2537" r:id="rId2"/>
    <p:sldId id="12533" r:id="rId3"/>
    <p:sldId id="12538" r:id="rId4"/>
    <p:sldId id="12540" r:id="rId5"/>
    <p:sldId id="12539" r:id="rId6"/>
    <p:sldId id="12534" r:id="rId7"/>
    <p:sldId id="12535" r:id="rId8"/>
    <p:sldId id="12536" r:id="rId9"/>
    <p:sldId id="12541" r:id="rId10"/>
    <p:sldId id="12542" r:id="rId11"/>
    <p:sldId id="12543" r:id="rId12"/>
    <p:sldId id="26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FE7"/>
    <a:srgbClr val="FF33CC"/>
    <a:srgbClr val="9AA4C1"/>
    <a:srgbClr val="660066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48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1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5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8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0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2" y="1619572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05301" y="976871"/>
            <a:ext cx="5381398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" y="0"/>
            <a:ext cx="2117968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6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8178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277471" y="3362367"/>
            <a:ext cx="970627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 smtClean="0">
                <a:solidFill>
                  <a:srgbClr val="002060"/>
                </a:solidFill>
                <a:latin typeface="+mj-lt"/>
              </a:rPr>
              <a:t>ĐỌC MỞ RỘNG T</a:t>
            </a:r>
            <a:r>
              <a:rPr lang="en-US" sz="3200" b="1" u="sng" dirty="0" smtClean="0">
                <a:solidFill>
                  <a:srgbClr val="002060"/>
                </a:solidFill>
                <a:latin typeface="+mj-lt"/>
              </a:rPr>
              <a:t>H</a:t>
            </a:r>
            <a:r>
              <a:rPr lang="vi-VN" sz="3200" b="1" u="sng" dirty="0" smtClean="0">
                <a:solidFill>
                  <a:srgbClr val="002060"/>
                </a:solidFill>
                <a:latin typeface="+mj-lt"/>
              </a:rPr>
              <a:t>EO THỂ LOẠI</a:t>
            </a:r>
          </a:p>
          <a:p>
            <a:pPr algn="ctr"/>
            <a:r>
              <a:rPr lang="vi-VN" sz="4400" b="1" dirty="0" smtClean="0">
                <a:solidFill>
                  <a:srgbClr val="00B050"/>
                </a:solidFill>
                <a:latin typeface="+mj-lt"/>
              </a:rPr>
              <a:t>BÁNH CHƯNG, BÁNH GIẦY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/>
            </a:r>
            <a:br>
              <a:rPr lang="en-US" sz="4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endParaRPr b="1" dirty="0">
              <a:solidFill>
                <a:schemeClr val="accent4">
                  <a:lumMod val="75000"/>
                </a:schemeClr>
              </a:solidFill>
              <a:latin typeface="+mj-lt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553" y="2477497"/>
            <a:ext cx="985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LẮNG NGHE LỊCH SỬ NƯỚC MÌNH</a:t>
            </a:r>
            <a:endParaRPr lang="en-US" sz="3600" b="1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B23CD1-2EAD-4CCF-9F90-3683F00D859C}"/>
              </a:ext>
            </a:extLst>
          </p:cNvPr>
          <p:cNvSpPr txBox="1"/>
          <p:nvPr/>
        </p:nvSpPr>
        <p:spPr>
          <a:xfrm>
            <a:off x="530085" y="722725"/>
            <a:ext cx="1117423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u="sng" dirty="0">
                <a:solidFill>
                  <a:srgbClr val="002060"/>
                </a:solidFill>
                <a:latin typeface="+mj-lt"/>
              </a:rPr>
              <a:t>ĐỌC MỞ RỘNG THEO THỂ LOẠI</a:t>
            </a:r>
          </a:p>
          <a:p>
            <a:pPr algn="ctr"/>
            <a:r>
              <a:rPr lang="vi-VN" sz="3600" b="1" dirty="0">
                <a:solidFill>
                  <a:srgbClr val="00B050"/>
                </a:solidFill>
                <a:latin typeface="+mj-lt"/>
              </a:rPr>
              <a:t>BÁNH CHƯNG, BÁNH </a:t>
            </a:r>
            <a:r>
              <a:rPr lang="vi-VN" sz="3600" b="1" dirty="0" smtClean="0">
                <a:solidFill>
                  <a:srgbClr val="00B050"/>
                </a:solidFill>
                <a:latin typeface="+mj-lt"/>
              </a:rPr>
              <a:t>GIẦY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Yeseva One" panose="00000500000000000000" charset="0"/>
                <a:sym typeface="Yeseva One" panose="00000500000000000000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  <a:sym typeface="Yeseva One" panose="00000500000000000000" charset="0"/>
              </a:rPr>
              <a:t>III.TỔNG KẾT: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A742E2F9-1C5C-47D4-8E29-9A6527213B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885572"/>
            <a:ext cx="11463130" cy="1972427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915B464F-E802-475B-BBCA-CA88B5B1F7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 flipH="1" flipV="1">
            <a:off x="7374192" y="1677048"/>
            <a:ext cx="6858000" cy="3503905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A19C8D5F-9BEF-4FA6-ABF7-B192CAB072A1}"/>
              </a:ext>
            </a:extLst>
          </p:cNvPr>
          <p:cNvSpPr/>
          <p:nvPr/>
        </p:nvSpPr>
        <p:spPr>
          <a:xfrm>
            <a:off x="1205948" y="1709290"/>
            <a:ext cx="8560904" cy="282271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B2FCF058-7B63-4F53-93FC-CD8CCBD8F66A}"/>
              </a:ext>
            </a:extLst>
          </p:cNvPr>
          <p:cNvSpPr/>
          <p:nvPr/>
        </p:nvSpPr>
        <p:spPr>
          <a:xfrm>
            <a:off x="1550504" y="2168435"/>
            <a:ext cx="8216348" cy="33501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F5B65F5-47F8-4B75-8E92-F63005BD18C8}"/>
              </a:ext>
            </a:extLst>
          </p:cNvPr>
          <p:cNvSpPr txBox="1"/>
          <p:nvPr/>
        </p:nvSpPr>
        <p:spPr>
          <a:xfrm>
            <a:off x="1979874" y="2315350"/>
            <a:ext cx="76862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Nghệ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Nội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 vinh những nét đẹp truyền thống của văn hóa dân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8434" y="143003"/>
            <a:ext cx="8739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LẮNG NGHE LỊCH SỬ NƯỚC MÌNH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>
            <a:off x="-1950089" y="1444768"/>
            <a:ext cx="6857997" cy="39763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 flipH="1" flipV="1">
            <a:off x="7124699" y="1436855"/>
            <a:ext cx="6858000" cy="3976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5574" y="5368553"/>
            <a:ext cx="6378125" cy="1489447"/>
          </a:xfrm>
          <a:prstGeom prst="rect">
            <a:avLst/>
          </a:prstGeom>
        </p:spPr>
      </p:pic>
      <p:sp>
        <p:nvSpPr>
          <p:cNvPr id="9" name="Hộp Văn bản 16">
            <a:extLst>
              <a:ext uri="{FF2B5EF4-FFF2-40B4-BE49-F238E27FC236}">
                <a16:creationId xmlns:a16="http://schemas.microsoft.com/office/drawing/2014/main" id="{66D28C26-70CC-4162-BFC7-11C744A29CD2}"/>
              </a:ext>
            </a:extLst>
          </p:cNvPr>
          <p:cNvSpPr txBox="1"/>
          <p:nvPr/>
        </p:nvSpPr>
        <p:spPr>
          <a:xfrm>
            <a:off x="1372892" y="2355739"/>
            <a:ext cx="9785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>
              <a:latin typeface="+mj-lt"/>
            </a:endParaRPr>
          </a:p>
        </p:txBody>
      </p:sp>
      <p:sp>
        <p:nvSpPr>
          <p:cNvPr id="10" name="Hộp Văn bản 16">
            <a:extLst>
              <a:ext uri="{FF2B5EF4-FFF2-40B4-BE49-F238E27FC236}">
                <a16:creationId xmlns:a16="http://schemas.microsoft.com/office/drawing/2014/main" id="{66D28C26-70CC-4162-BFC7-11C744A29CD2}"/>
              </a:ext>
            </a:extLst>
          </p:cNvPr>
          <p:cNvSpPr txBox="1"/>
          <p:nvPr/>
        </p:nvSpPr>
        <p:spPr>
          <a:xfrm>
            <a:off x="1838183" y="1398235"/>
            <a:ext cx="35208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4576" y="250336"/>
            <a:ext cx="5446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80" y="1570375"/>
            <a:ext cx="4725446" cy="324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>
            <a:off x="-1950089" y="1444768"/>
            <a:ext cx="6857997" cy="39763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 flipH="1" flipV="1">
            <a:off x="7124699" y="1436855"/>
            <a:ext cx="6858000" cy="3976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5574" y="5368553"/>
            <a:ext cx="6378125" cy="1489447"/>
          </a:xfrm>
          <a:prstGeom prst="rect">
            <a:avLst/>
          </a:prstGeom>
        </p:spPr>
      </p:pic>
      <p:sp>
        <p:nvSpPr>
          <p:cNvPr id="9" name="Hộp Văn bản 16">
            <a:extLst>
              <a:ext uri="{FF2B5EF4-FFF2-40B4-BE49-F238E27FC236}">
                <a16:creationId xmlns:a16="http://schemas.microsoft.com/office/drawing/2014/main" id="{66D28C26-70CC-4162-BFC7-11C744A29CD2}"/>
              </a:ext>
            </a:extLst>
          </p:cNvPr>
          <p:cNvSpPr txBox="1"/>
          <p:nvPr/>
        </p:nvSpPr>
        <p:spPr>
          <a:xfrm>
            <a:off x="1372892" y="2355739"/>
            <a:ext cx="9785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>
              <a:latin typeface="+mj-lt"/>
            </a:endParaRPr>
          </a:p>
        </p:txBody>
      </p:sp>
      <p:sp>
        <p:nvSpPr>
          <p:cNvPr id="10" name="Hộp Văn bản 16">
            <a:extLst>
              <a:ext uri="{FF2B5EF4-FFF2-40B4-BE49-F238E27FC236}">
                <a16:creationId xmlns:a16="http://schemas.microsoft.com/office/drawing/2014/main" id="{66D28C26-70CC-4162-BFC7-11C744A29CD2}"/>
              </a:ext>
            </a:extLst>
          </p:cNvPr>
          <p:cNvSpPr txBox="1"/>
          <p:nvPr/>
        </p:nvSpPr>
        <p:spPr>
          <a:xfrm>
            <a:off x="1525292" y="2508139"/>
            <a:ext cx="9785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>
              <a:latin typeface="+mj-lt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923737" y="185778"/>
            <a:ext cx="10409394" cy="4924696"/>
          </a:xfrm>
          <a:prstGeom prst="flowChartDecision">
            <a:avLst/>
          </a:prstGeom>
          <a:solidFill>
            <a:srgbClr val="B5DFE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-CẢM ƠN-</a:t>
            </a:r>
          </a:p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GVBM: BÙI THỊ THANH HỒNG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>
            <a:extLst>
              <a:ext uri="{FF2B5EF4-FFF2-40B4-BE49-F238E27FC236}">
                <a16:creationId xmlns:a16="http://schemas.microsoft.com/office/drawing/2014/main" id="{30A4BA24-CEDF-46F7-AED7-D03705A60765}"/>
              </a:ext>
            </a:extLst>
          </p:cNvPr>
          <p:cNvGrpSpPr/>
          <p:nvPr/>
        </p:nvGrpSpPr>
        <p:grpSpPr>
          <a:xfrm>
            <a:off x="1455410" y="112395"/>
            <a:ext cx="9281179" cy="1184275"/>
            <a:chOff x="1893865" y="1856347"/>
            <a:chExt cx="8605979" cy="3351464"/>
          </a:xfrm>
        </p:grpSpPr>
        <p:sp>
          <p:nvSpPr>
            <p:cNvPr id="3" name="矩形 19">
              <a:extLst>
                <a:ext uri="{FF2B5EF4-FFF2-40B4-BE49-F238E27FC236}">
                  <a16:creationId xmlns:a16="http://schemas.microsoft.com/office/drawing/2014/main" id="{3EA73279-A55A-4F2A-92FE-F18615D11622}"/>
                </a:ext>
              </a:extLst>
            </p:cNvPr>
            <p:cNvSpPr/>
            <p:nvPr/>
          </p:nvSpPr>
          <p:spPr>
            <a:xfrm rot="16200000">
              <a:off x="4894830" y="-544114"/>
              <a:ext cx="2596711" cy="812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vi-VN" sz="4000" b="1" dirty="0"/>
                <a:t> MỤC TIÊU</a:t>
              </a:r>
              <a:endParaRPr lang="en-US" sz="4000" dirty="0">
                <a:latin typeface="Yeseva One" panose="00000500000000000000"/>
              </a:endParaRPr>
            </a:p>
          </p:txBody>
        </p:sp>
        <p:sp>
          <p:nvSpPr>
            <p:cNvPr id="4" name="矩形 20">
              <a:extLst>
                <a:ext uri="{FF2B5EF4-FFF2-40B4-BE49-F238E27FC236}">
                  <a16:creationId xmlns:a16="http://schemas.microsoft.com/office/drawing/2014/main" id="{869E279C-C328-4344-B8A5-23C061286DC2}"/>
                </a:ext>
              </a:extLst>
            </p:cNvPr>
            <p:cNvSpPr/>
            <p:nvPr/>
          </p:nvSpPr>
          <p:spPr>
            <a:xfrm>
              <a:off x="1893865" y="1856347"/>
              <a:ext cx="8605979" cy="335146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9012C6A-249F-49EC-8854-FFF6B4601FD7}"/>
              </a:ext>
            </a:extLst>
          </p:cNvPr>
          <p:cNvSpPr/>
          <p:nvPr/>
        </p:nvSpPr>
        <p:spPr>
          <a:xfrm>
            <a:off x="172278" y="1380916"/>
            <a:ext cx="11873948" cy="106068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98236BEA-01EF-4C3B-A303-1CAC75065CD8}"/>
              </a:ext>
            </a:extLst>
          </p:cNvPr>
          <p:cNvSpPr/>
          <p:nvPr/>
        </p:nvSpPr>
        <p:spPr>
          <a:xfrm>
            <a:off x="420111" y="1487238"/>
            <a:ext cx="11343861" cy="12694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2934DEB-3527-4493-BB0C-B2B50AD16261}"/>
              </a:ext>
            </a:extLst>
          </p:cNvPr>
          <p:cNvSpPr txBox="1"/>
          <p:nvPr/>
        </p:nvSpPr>
        <p:spPr>
          <a:xfrm>
            <a:off x="546007" y="1516357"/>
            <a:ext cx="10813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lao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nông –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6FB215A-7B85-4E16-B840-FCC46EA7CC21}"/>
              </a:ext>
            </a:extLst>
          </p:cNvPr>
          <p:cNvSpPr/>
          <p:nvPr/>
        </p:nvSpPr>
        <p:spPr>
          <a:xfrm>
            <a:off x="172278" y="2937242"/>
            <a:ext cx="11873948" cy="18778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8A77F6B8-DFE7-4184-BB99-F65DD28BE228}"/>
              </a:ext>
            </a:extLst>
          </p:cNvPr>
          <p:cNvSpPr/>
          <p:nvPr/>
        </p:nvSpPr>
        <p:spPr>
          <a:xfrm>
            <a:off x="406858" y="3078736"/>
            <a:ext cx="11400829" cy="2247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935B6772-2DA5-4FFE-87EE-998DBCE50A82}"/>
              </a:ext>
            </a:extLst>
          </p:cNvPr>
          <p:cNvSpPr/>
          <p:nvPr/>
        </p:nvSpPr>
        <p:spPr>
          <a:xfrm>
            <a:off x="172278" y="5477706"/>
            <a:ext cx="11873948" cy="89048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78500E54-13EA-4FD4-B465-5F937C319B7B}"/>
              </a:ext>
            </a:extLst>
          </p:cNvPr>
          <p:cNvSpPr/>
          <p:nvPr/>
        </p:nvSpPr>
        <p:spPr>
          <a:xfrm>
            <a:off x="406858" y="5628554"/>
            <a:ext cx="11400829" cy="10657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09C9435-10F1-4EC7-AAC5-72ADF3022394}"/>
              </a:ext>
            </a:extLst>
          </p:cNvPr>
          <p:cNvSpPr txBox="1"/>
          <p:nvPr/>
        </p:nvSpPr>
        <p:spPr>
          <a:xfrm>
            <a:off x="546007" y="3168760"/>
            <a:ext cx="10813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ngôi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ngôn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72B7966-D576-48C3-9666-6594E53BDB54}"/>
              </a:ext>
            </a:extLst>
          </p:cNvPr>
          <p:cNvSpPr txBox="1"/>
          <p:nvPr/>
        </p:nvSpPr>
        <p:spPr>
          <a:xfrm>
            <a:off x="557279" y="5745941"/>
            <a:ext cx="1109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1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>
            <a:off x="-1950089" y="1444768"/>
            <a:ext cx="6857997" cy="39763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 flipH="1" flipV="1">
            <a:off x="7124699" y="1436855"/>
            <a:ext cx="6858000" cy="3976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5574" y="5368553"/>
            <a:ext cx="6378125" cy="1489447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2364378" y="1528355"/>
            <a:ext cx="6753496" cy="37359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92751" y="398418"/>
            <a:ext cx="6622869" cy="8882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2" y="1619572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05301" y="976871"/>
            <a:ext cx="5381398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" y="0"/>
            <a:ext cx="2117968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6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8178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277471" y="3362367"/>
            <a:ext cx="970627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 smtClean="0">
                <a:solidFill>
                  <a:srgbClr val="002060"/>
                </a:solidFill>
                <a:latin typeface="+mj-lt"/>
              </a:rPr>
              <a:t>ĐỌC MỞ RỘNG T</a:t>
            </a:r>
            <a:r>
              <a:rPr lang="en-US" sz="3200" b="1" u="sng" dirty="0" smtClean="0">
                <a:solidFill>
                  <a:srgbClr val="002060"/>
                </a:solidFill>
                <a:latin typeface="+mj-lt"/>
              </a:rPr>
              <a:t>H</a:t>
            </a:r>
            <a:r>
              <a:rPr lang="vi-VN" sz="3200" b="1" u="sng" dirty="0" smtClean="0">
                <a:solidFill>
                  <a:srgbClr val="002060"/>
                </a:solidFill>
                <a:latin typeface="+mj-lt"/>
              </a:rPr>
              <a:t>EO THỂ LOẠI</a:t>
            </a:r>
          </a:p>
          <a:p>
            <a:pPr algn="ctr"/>
            <a:r>
              <a:rPr lang="vi-VN" sz="4400" b="1" dirty="0" smtClean="0">
                <a:solidFill>
                  <a:srgbClr val="00B050"/>
                </a:solidFill>
                <a:latin typeface="+mj-lt"/>
              </a:rPr>
              <a:t>BÁNH CHƯNG, BÁNH GIẦY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/>
            </a:r>
            <a:br>
              <a:rPr lang="en-US" sz="4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endParaRPr b="1" dirty="0">
              <a:solidFill>
                <a:schemeClr val="accent4">
                  <a:lumMod val="75000"/>
                </a:schemeClr>
              </a:solidFill>
              <a:latin typeface="+mj-lt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553" y="2477497"/>
            <a:ext cx="985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LẮNG NGHE LỊCH SỬ NƯỚC MÌNH</a:t>
            </a:r>
            <a:endParaRPr lang="en-US" sz="3600" b="1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" y="-7911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>
            <a:off x="-1950089" y="1444768"/>
            <a:ext cx="6857997" cy="39763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 flipH="1" flipV="1">
            <a:off x="7124699" y="1436855"/>
            <a:ext cx="6858000" cy="3976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5574" y="5368553"/>
            <a:ext cx="6378125" cy="1489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94" y="254128"/>
            <a:ext cx="9692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LẮNG NGHE LỊCH SỬ NƯỚC MÌNH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24935" y="975699"/>
            <a:ext cx="922876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u="sng" dirty="0">
                <a:solidFill>
                  <a:srgbClr val="002060"/>
                </a:solidFill>
              </a:rPr>
              <a:t>ĐỌC MỞ RỘNG THEO THỂ LOẠI</a:t>
            </a:r>
            <a:endParaRPr lang="vi-VN" sz="2400" b="1" u="sng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600" b="1" dirty="0">
                <a:solidFill>
                  <a:srgbClr val="00B050"/>
                </a:solidFill>
                <a:latin typeface="+mj-lt"/>
              </a:rPr>
              <a:t>BÁNH CHƯNG, BÁNH GIẦY</a:t>
            </a:r>
            <a:r>
              <a:rPr lang="vi-VN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/>
            </a:r>
            <a:br>
              <a:rPr lang="vi-VN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endParaRPr lang="vi-VN" sz="1100" b="1" dirty="0">
              <a:solidFill>
                <a:schemeClr val="accent4">
                  <a:lumMod val="75000"/>
                </a:schemeClr>
              </a:solidFill>
              <a:latin typeface="+mj-lt"/>
              <a:ea typeface="Yeseva One" panose="00000500000000000000" charset="0"/>
              <a:sym typeface="Yeseva One" panose="00000500000000000000" charset="0"/>
            </a:endParaRPr>
          </a:p>
          <a:p>
            <a:endParaRPr lang="en-US" dirty="0"/>
          </a:p>
        </p:txBody>
      </p:sp>
      <p:sp>
        <p:nvSpPr>
          <p:cNvPr id="8" name="7-Point Star 7"/>
          <p:cNvSpPr/>
          <p:nvPr/>
        </p:nvSpPr>
        <p:spPr>
          <a:xfrm>
            <a:off x="1954531" y="2095554"/>
            <a:ext cx="2204530" cy="187847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4519749" y="2437637"/>
            <a:ext cx="2661836" cy="244786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7-Point Star 9"/>
          <p:cNvSpPr/>
          <p:nvPr/>
        </p:nvSpPr>
        <p:spPr>
          <a:xfrm rot="10800000" flipV="1">
            <a:off x="7873547" y="2677886"/>
            <a:ext cx="2851059" cy="252113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9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156121D-85B9-4C73-A170-089D0971CA32}"/>
              </a:ext>
            </a:extLst>
          </p:cNvPr>
          <p:cNvSpPr txBox="1"/>
          <p:nvPr/>
        </p:nvSpPr>
        <p:spPr>
          <a:xfrm>
            <a:off x="3317966" y="115186"/>
            <a:ext cx="90394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LẮNG NGHE LỊCH SỬ NƯỚC MÌNH</a:t>
            </a:r>
          </a:p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84B0B89B-A6C3-4825-B0A3-743DE43E3D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>
            <a:off x="-1838739" y="1586949"/>
            <a:ext cx="6857997" cy="3684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2196" y="822839"/>
            <a:ext cx="714538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u="sng" dirty="0">
                <a:solidFill>
                  <a:srgbClr val="002060"/>
                </a:solidFill>
                <a:latin typeface="+mj-lt"/>
              </a:rPr>
              <a:t>ĐỌC MỞ RỘNG THEO THỂ LOẠI</a:t>
            </a:r>
          </a:p>
          <a:p>
            <a:pPr algn="ctr"/>
            <a:r>
              <a:rPr lang="vi-VN" sz="3600" b="1" dirty="0">
                <a:solidFill>
                  <a:srgbClr val="00B050"/>
                </a:solidFill>
                <a:latin typeface="+mj-lt"/>
              </a:rPr>
              <a:t>BÁNH CHƯNG, BÁNH GIẦY</a:t>
            </a:r>
            <a:r>
              <a:rPr lang="vi-VN" sz="28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vi-VN" sz="2800" dirty="0">
                <a:solidFill>
                  <a:schemeClr val="accent4">
                    <a:lumMod val="75000"/>
                  </a:schemeClr>
                </a:solidFill>
              </a:rPr>
            </a:br>
            <a:endParaRPr lang="vi-VN" sz="1100" b="1" dirty="0">
              <a:solidFill>
                <a:schemeClr val="accent4">
                  <a:lumMod val="75000"/>
                </a:schemeClr>
              </a:solidFill>
              <a:ea typeface="Yeseva One" panose="00000500000000000000" charset="0"/>
              <a:sym typeface="Yeseva One" panose="00000500000000000000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0068" y="2717074"/>
            <a:ext cx="78752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ĐỌC- TÌM HIỂU CHUNG: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(SGK)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67176F3-530E-4E23-BA49-92D0D1161853}"/>
              </a:ext>
            </a:extLst>
          </p:cNvPr>
          <p:cNvSpPr txBox="1"/>
          <p:nvPr/>
        </p:nvSpPr>
        <p:spPr>
          <a:xfrm>
            <a:off x="622667" y="200633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ĐỌC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CHUNG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II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FA6F235-F2C9-4144-A93A-92C252434193}"/>
              </a:ext>
            </a:extLst>
          </p:cNvPr>
          <p:cNvSpPr txBox="1"/>
          <p:nvPr/>
        </p:nvSpPr>
        <p:spPr>
          <a:xfrm>
            <a:off x="141060" y="1124946"/>
            <a:ext cx="96691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Đặc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điểm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cốt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truyện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truyền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thuyết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 qua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truyện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 Bánh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chưng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, bánh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giầy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477C6360-9A18-402E-8CA0-49D78542E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40990"/>
              </p:ext>
            </p:extLst>
          </p:nvPr>
        </p:nvGraphicFramePr>
        <p:xfrm>
          <a:off x="0" y="1693841"/>
          <a:ext cx="12192000" cy="5369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4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81" marR="613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81" marR="613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44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81" marR="613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898A4EE-3192-47A3-BB31-D16F1DAEB991}"/>
              </a:ext>
            </a:extLst>
          </p:cNvPr>
          <p:cNvSpPr txBox="1"/>
          <p:nvPr/>
        </p:nvSpPr>
        <p:spPr>
          <a:xfrm>
            <a:off x="21413" y="2369967"/>
            <a:ext cx="6432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NV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76B3C9D-EAFA-497D-A3C8-30F0C151768E}"/>
              </a:ext>
            </a:extLst>
          </p:cNvPr>
          <p:cNvSpPr txBox="1"/>
          <p:nvPr/>
        </p:nvSpPr>
        <p:spPr>
          <a:xfrm>
            <a:off x="6292506" y="2282394"/>
            <a:ext cx="5963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Lang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ưng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ra)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17828FD-1464-4000-913D-3B3D306A707E}"/>
              </a:ext>
            </a:extLst>
          </p:cNvPr>
          <p:cNvSpPr txBox="1"/>
          <p:nvPr/>
        </p:nvSpPr>
        <p:spPr>
          <a:xfrm>
            <a:off x="0" y="3949148"/>
            <a:ext cx="6546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NV.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FDB2B47-8F3F-4A70-9887-A2758E984CD9}"/>
              </a:ext>
            </a:extLst>
          </p:cNvPr>
          <p:cNvSpPr txBox="1"/>
          <p:nvPr/>
        </p:nvSpPr>
        <p:spPr>
          <a:xfrm>
            <a:off x="6292506" y="3994678"/>
            <a:ext cx="6217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Lang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mách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bánh.</a:t>
            </a:r>
            <a:endParaRPr lang="en-US" dirty="0"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B1E95F1-A325-4492-99A2-A0022F829048}"/>
              </a:ext>
            </a:extLst>
          </p:cNvPr>
          <p:cNvSpPr txBox="1"/>
          <p:nvPr/>
        </p:nvSpPr>
        <p:spPr>
          <a:xfrm>
            <a:off x="0" y="5564528"/>
            <a:ext cx="6334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nay”.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A3C704B-59ED-4DFD-9981-B508C9E88219}"/>
              </a:ext>
            </a:extLst>
          </p:cNvPr>
          <p:cNvSpPr txBox="1"/>
          <p:nvPr/>
        </p:nvSpPr>
        <p:spPr>
          <a:xfrm>
            <a:off x="6292506" y="5309748"/>
            <a:ext cx="5899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355C130-A93E-44FC-AFEB-86720827E765}"/>
              </a:ext>
            </a:extLst>
          </p:cNvPr>
          <p:cNvSpPr txBox="1"/>
          <p:nvPr/>
        </p:nvSpPr>
        <p:spPr>
          <a:xfrm>
            <a:off x="19878" y="58005"/>
            <a:ext cx="11512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Đặc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điểm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nhân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truyền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thuyết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 qua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truyện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 Bánh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chưng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, bánh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giầy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1">
            <a:extLst>
              <a:ext uri="{FF2B5EF4-FFF2-40B4-BE49-F238E27FC236}">
                <a16:creationId xmlns:a16="http://schemas.microsoft.com/office/drawing/2014/main" id="{DAA26986-D8D3-42CC-8463-1C13D1E20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241557"/>
              </p:ext>
            </p:extLst>
          </p:nvPr>
        </p:nvGraphicFramePr>
        <p:xfrm>
          <a:off x="0" y="609346"/>
          <a:ext cx="12192000" cy="6624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52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9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58849" marR="588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58849" marR="5884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6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8849" marR="5884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8849" marR="5884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1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8849" marR="5884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8849" marR="5884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57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8849" marR="5884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8849" marR="5884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14790E-D97B-4189-A231-973816BC4AD2}"/>
              </a:ext>
            </a:extLst>
          </p:cNvPr>
          <p:cNvSpPr txBox="1"/>
          <p:nvPr/>
        </p:nvSpPr>
        <p:spPr>
          <a:xfrm>
            <a:off x="0" y="1365648"/>
            <a:ext cx="61490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0F5E622-17C3-4E66-AA07-30E977838A23}"/>
              </a:ext>
            </a:extLst>
          </p:cNvPr>
          <p:cNvSpPr txBox="1"/>
          <p:nvPr/>
        </p:nvSpPr>
        <p:spPr>
          <a:xfrm>
            <a:off x="6149009" y="1346811"/>
            <a:ext cx="62417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Lang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5A4E784-4537-4180-953C-89DAF5334A81}"/>
              </a:ext>
            </a:extLst>
          </p:cNvPr>
          <p:cNvSpPr txBox="1"/>
          <p:nvPr/>
        </p:nvSpPr>
        <p:spPr>
          <a:xfrm>
            <a:off x="19878" y="3101683"/>
            <a:ext cx="61092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156C529-FA9C-44FC-8E6E-D6FC9B0454DA}"/>
              </a:ext>
            </a:extLst>
          </p:cNvPr>
          <p:cNvSpPr txBox="1"/>
          <p:nvPr/>
        </p:nvSpPr>
        <p:spPr>
          <a:xfrm>
            <a:off x="6149009" y="2789504"/>
            <a:ext cx="62417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Lang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ưng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ra)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F654A29-5101-4728-9DB1-D64D34413077}"/>
              </a:ext>
            </a:extLst>
          </p:cNvPr>
          <p:cNvSpPr txBox="1"/>
          <p:nvPr/>
        </p:nvSpPr>
        <p:spPr>
          <a:xfrm>
            <a:off x="-6626" y="5640432"/>
            <a:ext cx="63080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9781B3E-5240-4670-8263-637B3230D5AF}"/>
              </a:ext>
            </a:extLst>
          </p:cNvPr>
          <p:cNvSpPr txBox="1"/>
          <p:nvPr/>
        </p:nvSpPr>
        <p:spPr>
          <a:xfrm>
            <a:off x="6125818" y="4999029"/>
            <a:ext cx="62417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2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>
            <a:off x="-1950089" y="1444768"/>
            <a:ext cx="6857997" cy="39763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>
            <a:fillRect/>
          </a:stretch>
        </p:blipFill>
        <p:spPr>
          <a:xfrm rot="5400000" flipH="1" flipV="1">
            <a:off x="7124699" y="1436855"/>
            <a:ext cx="6858000" cy="3976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5574" y="5368553"/>
            <a:ext cx="6378125" cy="1489447"/>
          </a:xfrm>
          <a:prstGeom prst="rect">
            <a:avLst/>
          </a:prstGeom>
        </p:spPr>
      </p:pic>
      <p:sp>
        <p:nvSpPr>
          <p:cNvPr id="9" name="Hộp Văn bản 16">
            <a:extLst>
              <a:ext uri="{FF2B5EF4-FFF2-40B4-BE49-F238E27FC236}">
                <a16:creationId xmlns:a16="http://schemas.microsoft.com/office/drawing/2014/main" id="{66D28C26-70CC-4162-BFC7-11C744A29CD2}"/>
              </a:ext>
            </a:extLst>
          </p:cNvPr>
          <p:cNvSpPr txBox="1"/>
          <p:nvPr/>
        </p:nvSpPr>
        <p:spPr>
          <a:xfrm>
            <a:off x="1372892" y="2355739"/>
            <a:ext cx="9785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>
              <a:latin typeface="+mj-lt"/>
            </a:endParaRPr>
          </a:p>
        </p:txBody>
      </p:sp>
      <p:sp>
        <p:nvSpPr>
          <p:cNvPr id="10" name="Hộp Văn bản 16">
            <a:extLst>
              <a:ext uri="{FF2B5EF4-FFF2-40B4-BE49-F238E27FC236}">
                <a16:creationId xmlns:a16="http://schemas.microsoft.com/office/drawing/2014/main" id="{66D28C26-70CC-4162-BFC7-11C744A29CD2}"/>
              </a:ext>
            </a:extLst>
          </p:cNvPr>
          <p:cNvSpPr txBox="1"/>
          <p:nvPr/>
        </p:nvSpPr>
        <p:spPr>
          <a:xfrm>
            <a:off x="1203280" y="986133"/>
            <a:ext cx="978543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u="sng" dirty="0">
                <a:solidFill>
                  <a:srgbClr val="002060"/>
                </a:solidFill>
                <a:latin typeface="+mj-lt"/>
              </a:rPr>
              <a:t>ĐỌC MỞ RỘNG THEO THỂ LOẠI</a:t>
            </a:r>
          </a:p>
          <a:p>
            <a:pPr algn="ctr"/>
            <a:r>
              <a:rPr lang="vi-VN" sz="3200" b="1" dirty="0">
                <a:solidFill>
                  <a:srgbClr val="00B050"/>
                </a:solidFill>
                <a:latin typeface="+mj-lt"/>
              </a:rPr>
              <a:t>BÁNH CHƯNG, BÁNH GIẦY</a:t>
            </a:r>
            <a:r>
              <a:rPr lang="vi-VN" sz="3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vi-VN" sz="3600" dirty="0">
                <a:solidFill>
                  <a:schemeClr val="accent4">
                    <a:lumMod val="75000"/>
                  </a:schemeClr>
                </a:solidFill>
              </a:rPr>
            </a:br>
            <a:endParaRPr lang="vi-VN" sz="1400" b="1" dirty="0">
              <a:solidFill>
                <a:schemeClr val="accent4">
                  <a:lumMod val="75000"/>
                </a:schemeClr>
              </a:solidFill>
              <a:ea typeface="Yeseva One" panose="00000500000000000000" charset="0"/>
              <a:sym typeface="Yeseva One" panose="00000500000000000000" charset="0"/>
            </a:endParaRPr>
          </a:p>
          <a:p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9611" y="307065"/>
            <a:ext cx="927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LẮNG NGHE LỊCH SỬ NƯỚC MÌNH</a:t>
            </a:r>
            <a:endParaRPr lang="en-US" sz="2800" dirty="0"/>
          </a:p>
        </p:txBody>
      </p:sp>
      <p:sp>
        <p:nvSpPr>
          <p:cNvPr id="11" name="Explosion 1 10"/>
          <p:cNvSpPr/>
          <p:nvPr/>
        </p:nvSpPr>
        <p:spPr>
          <a:xfrm>
            <a:off x="1985554" y="1933303"/>
            <a:ext cx="7824652" cy="331796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-1031-7">
  <a:themeElements>
    <a:clrScheme name="自定义 14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AA4C1"/>
      </a:accent1>
      <a:accent2>
        <a:srgbClr val="9AA4C1"/>
      </a:accent2>
      <a:accent3>
        <a:srgbClr val="9AA4C1"/>
      </a:accent3>
      <a:accent4>
        <a:srgbClr val="9AA4C1"/>
      </a:accent4>
      <a:accent5>
        <a:srgbClr val="9AA4C1"/>
      </a:accent5>
      <a:accent6>
        <a:srgbClr val="9AA4C1"/>
      </a:accent6>
      <a:hlink>
        <a:srgbClr val="9AA4C1"/>
      </a:hlink>
      <a:folHlink>
        <a:srgbClr val="9AA4C1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2-1031-7</Template>
  <TotalTime>316</TotalTime>
  <Words>850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Arial</vt:lpstr>
      <vt:lpstr>Calibri</vt:lpstr>
      <vt:lpstr>等线</vt:lpstr>
      <vt:lpstr>Roboto</vt:lpstr>
      <vt:lpstr>Times New Roman</vt:lpstr>
      <vt:lpstr>Yeseva One</vt:lpstr>
      <vt:lpstr>2-1031-7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Dell Pre 3420</cp:lastModifiedBy>
  <cp:revision>33</cp:revision>
  <dcterms:created xsi:type="dcterms:W3CDTF">2018-12-13T14:11:00Z</dcterms:created>
  <dcterms:modified xsi:type="dcterms:W3CDTF">2022-09-09T09:10:08Z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